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0"/>
  </p:notesMasterIdLst>
  <p:sldIdLst>
    <p:sldId id="263" r:id="rId4"/>
    <p:sldId id="269" r:id="rId5"/>
    <p:sldId id="264" r:id="rId6"/>
    <p:sldId id="270" r:id="rId7"/>
    <p:sldId id="265" r:id="rId8"/>
    <p:sldId id="266" r:id="rId9"/>
    <p:sldId id="278" r:id="rId10"/>
    <p:sldId id="275" r:id="rId11"/>
    <p:sldId id="276" r:id="rId12"/>
    <p:sldId id="279" r:id="rId13"/>
    <p:sldId id="272" r:id="rId14"/>
    <p:sldId id="271" r:id="rId15"/>
    <p:sldId id="273" r:id="rId16"/>
    <p:sldId id="274" r:id="rId17"/>
    <p:sldId id="268" r:id="rId18"/>
    <p:sldId id="26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9"/>
            <p14:sldId id="264"/>
            <p14:sldId id="270"/>
            <p14:sldId id="265"/>
            <p14:sldId id="266"/>
            <p14:sldId id="278"/>
            <p14:sldId id="275"/>
            <p14:sldId id="276"/>
            <p14:sldId id="279"/>
            <p14:sldId id="272"/>
            <p14:sldId id="271"/>
            <p14:sldId id="273"/>
            <p14:sldId id="274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787" autoAdjust="0"/>
  </p:normalViewPr>
  <p:slideViewPr>
    <p:cSldViewPr showGuides="1">
      <p:cViewPr varScale="1">
        <p:scale>
          <a:sx n="78" d="100"/>
          <a:sy n="78" d="100"/>
        </p:scale>
        <p:origin x="18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9D3-A490-43D8-9440-D367FEFED73D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E26A5-608F-4487-B9F8-1AB018D32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89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E26A5-608F-4487-B9F8-1AB018D3218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7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CHIRURGIA GENERALE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Matteo </a:t>
            </a:r>
            <a:r>
              <a:rPr lang="it-IT" dirty="0" err="1"/>
              <a:t>Cescon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  (DIMEC)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BE02-7D2F-DF3C-CF87-696CB8CFA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759EF5D-A1DE-6E80-4225-C722AA5D1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3549A2-DEE0-A29D-140D-AE1DDA31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12" t="14049" r="9484"/>
          <a:stretch/>
        </p:blipFill>
        <p:spPr>
          <a:xfrm>
            <a:off x="539552" y="819162"/>
            <a:ext cx="2448272" cy="2514016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E398A3-0B46-8643-C625-0B842BD6D636}"/>
              </a:ext>
            </a:extLst>
          </p:cNvPr>
          <p:cNvGrpSpPr/>
          <p:nvPr/>
        </p:nvGrpSpPr>
        <p:grpSpPr>
          <a:xfrm>
            <a:off x="4067944" y="1310284"/>
            <a:ext cx="4680768" cy="3925950"/>
            <a:chOff x="4067944" y="1310284"/>
            <a:chExt cx="4680768" cy="3925950"/>
          </a:xfrm>
        </p:grpSpPr>
        <p:pic>
          <p:nvPicPr>
            <p:cNvPr id="10" name="Immagine 9" descr="Immagine che contiene interno, vestiti, Attrezzature mediche, medico">
              <a:extLst>
                <a:ext uri="{FF2B5EF4-FFF2-40B4-BE49-F238E27FC236}">
                  <a16:creationId xmlns:a16="http://schemas.microsoft.com/office/drawing/2014/main" id="{86821AFC-3C83-220B-E0C4-2D6744E2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2204864"/>
              <a:ext cx="4041826" cy="303137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B4D2511-BF05-40AA-0C93-297878065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4687" y="1310284"/>
              <a:ext cx="1724025" cy="2647950"/>
            </a:xfrm>
            <a:prstGeom prst="rect">
              <a:avLst/>
            </a:prstGeom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B618B1-764A-993B-8566-A358EAE43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202" y="3116559"/>
            <a:ext cx="5305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836713"/>
            <a:ext cx="8420400" cy="5184576"/>
          </a:xfrm>
        </p:spPr>
        <p:txBody>
          <a:bodyPr anchor="t"/>
          <a:lstStyle/>
          <a:p>
            <a:pPr algn="ctr"/>
            <a:r>
              <a:rPr lang="it-IT" b="1" u="sng" dirty="0"/>
              <a:t>Obiettivi formativi di base</a:t>
            </a:r>
          </a:p>
          <a:p>
            <a:pPr algn="ctr"/>
            <a:endParaRPr lang="it-IT" b="1" u="sng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Conoscenze di fisiopatologia, anatomia chirurgica e medicina operatoria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Conoscenze necessarie per la valutazione epidemiologica e l’inquadramento dei casi clinici anche mediante sistemi informatici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Organizzazione e gestione dei servizi sanitari secondo le più recenti direttive.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Lo Specializzando deve acquisire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la base di conoscenza necessaria ad organizzare e gestire la propria attività di chirurgo in rapporto alle </a:t>
            </a:r>
            <a:r>
              <a:rPr lang="it-IT" sz="1600" u="sng" dirty="0"/>
              <a:t>caratteristiche delle strutture e del territorio </a:t>
            </a:r>
            <a:r>
              <a:rPr lang="it-IT" sz="1600" dirty="0"/>
              <a:t>nelle quali è tenuto ad operare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la conoscenza degli </a:t>
            </a:r>
            <a:r>
              <a:rPr lang="it-IT" sz="1600" u="sng" dirty="0"/>
              <a:t>aspetti medico-legali </a:t>
            </a:r>
            <a:r>
              <a:rPr lang="it-IT" sz="1600" dirty="0"/>
              <a:t>relativi alla propria professione e le leggi ed i regolamenti che governano l’assistenza sanitaria</a:t>
            </a:r>
          </a:p>
        </p:txBody>
      </p:sp>
    </p:spTree>
    <p:extLst>
      <p:ext uri="{BB962C8B-B14F-4D97-AF65-F5344CB8AC3E}">
        <p14:creationId xmlns:p14="http://schemas.microsoft.com/office/powerpoint/2010/main" val="105019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548680"/>
            <a:ext cx="8420400" cy="5949279"/>
          </a:xfrm>
        </p:spPr>
        <p:txBody>
          <a:bodyPr anchor="t"/>
          <a:lstStyle/>
          <a:p>
            <a:pPr algn="ctr"/>
            <a:endParaRPr lang="it-IT" b="1" u="sng" dirty="0"/>
          </a:p>
          <a:p>
            <a:pPr algn="ctr"/>
            <a:r>
              <a:rPr lang="it-IT" b="1" u="sng" dirty="0"/>
              <a:t>Obiettivi formativi della tipologia della Scuola</a:t>
            </a:r>
          </a:p>
          <a:p>
            <a:pPr algn="ctr"/>
            <a:endParaRPr lang="it-IT" b="1" u="sng" dirty="0"/>
          </a:p>
          <a:p>
            <a:pPr algn="ctr"/>
            <a:endParaRPr lang="it-IT" b="1" u="sng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Apprendere le conoscenze fondamentali di Anatomia Topografica rilevanti per l’esame clinico obiettivo di Medicina operatoria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Apprendere i </a:t>
            </a:r>
            <a:r>
              <a:rPr lang="it-IT" sz="1600" u="sng" dirty="0"/>
              <a:t>principi di asepsi e antisepsi</a:t>
            </a:r>
            <a:r>
              <a:rPr lang="it-IT" sz="1600" dirty="0"/>
              <a:t>, le problematiche inerenti l’organizzazione e l’igiene ambientale delle Sale Operatorie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Conoscere lo </a:t>
            </a:r>
            <a:r>
              <a:rPr lang="it-IT" sz="1600" u="sng" dirty="0"/>
              <a:t>strumentario chirurgico </a:t>
            </a:r>
            <a:r>
              <a:rPr lang="it-IT" sz="1600" dirty="0"/>
              <a:t>ed i materiali di sutura nonché le tecniche e metodiche chirurgiche tradizionali ed alternative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Acquisire un’approfondita conoscenza di base e la relativa esperienza pratica per una valutazione clinica complessiva della malattia e del paziente e per l’indicazione al tipo di trattamento medico o chirurgico più efficace in funzione dei rischi, dei benefici e dei risultati per ogni singolo paziente</a:t>
            </a:r>
          </a:p>
        </p:txBody>
      </p:sp>
    </p:spTree>
    <p:extLst>
      <p:ext uri="{BB962C8B-B14F-4D97-AF65-F5344CB8AC3E}">
        <p14:creationId xmlns:p14="http://schemas.microsoft.com/office/powerpoint/2010/main" val="84612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548680"/>
            <a:ext cx="8420400" cy="5949279"/>
          </a:xfrm>
        </p:spPr>
        <p:txBody>
          <a:bodyPr anchor="t"/>
          <a:lstStyle/>
          <a:p>
            <a:pPr algn="ctr"/>
            <a:endParaRPr lang="it-IT" b="1" u="sng" dirty="0"/>
          </a:p>
          <a:p>
            <a:pPr algn="ctr"/>
            <a:r>
              <a:rPr lang="it-IT" b="1" u="sng" dirty="0"/>
              <a:t>Obiettivi formativi della tipologia della Scuola</a:t>
            </a:r>
          </a:p>
          <a:p>
            <a:pPr algn="ctr"/>
            <a:endParaRPr lang="it-IT" b="1" u="sng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Essere in grado di scegliere le soluzioni chirurgiche ritenute più idonee nel trattamento della malattia chirurgica sia sotto il profilo delle indicazioni che tecnico</a:t>
            </a:r>
          </a:p>
          <a:p>
            <a:pPr algn="just">
              <a:lnSpc>
                <a:spcPct val="200000"/>
              </a:lnSpc>
            </a:pPr>
            <a:endParaRPr lang="it-IT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Avere le conoscenze adeguate per affrontare le problematiche relative all’impostazione e </a:t>
            </a:r>
            <a:r>
              <a:rPr lang="it-IT" sz="1600" u="sng" dirty="0"/>
              <a:t>gestione del decorso post- operatorio </a:t>
            </a:r>
            <a:r>
              <a:rPr lang="it-IT" sz="1600" dirty="0"/>
              <a:t>e dei controlli a distanza</a:t>
            </a:r>
          </a:p>
          <a:p>
            <a:pPr algn="just">
              <a:lnSpc>
                <a:spcPct val="200000"/>
              </a:lnSpc>
            </a:pPr>
            <a:endParaRPr lang="it-IT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Acquisire le adeguate competenze multidisciplinari che consentano allo specialista una corretta impostazione del caso clinico tale da inserirlo in un </a:t>
            </a:r>
            <a:r>
              <a:rPr lang="it-IT" sz="1600" u="sng" dirty="0"/>
              <a:t>lavoro di equipe </a:t>
            </a:r>
            <a:r>
              <a:rPr lang="it-IT" sz="1600" dirty="0"/>
              <a:t>che si faccia carico, in senso complessivo, della fase </a:t>
            </a:r>
            <a:r>
              <a:rPr lang="it-IT" sz="1600" dirty="0" err="1"/>
              <a:t>pre</a:t>
            </a:r>
            <a:r>
              <a:rPr lang="it-IT" sz="1600" dirty="0"/>
              <a:t>- e post-operatoria.</a:t>
            </a:r>
          </a:p>
        </p:txBody>
      </p:sp>
    </p:spTree>
    <p:extLst>
      <p:ext uri="{BB962C8B-B14F-4D97-AF65-F5344CB8AC3E}">
        <p14:creationId xmlns:p14="http://schemas.microsoft.com/office/powerpoint/2010/main" val="315937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548680"/>
            <a:ext cx="8420400" cy="5949279"/>
          </a:xfrm>
        </p:spPr>
        <p:txBody>
          <a:bodyPr anchor="t"/>
          <a:lstStyle/>
          <a:p>
            <a:pPr algn="ctr"/>
            <a:endParaRPr lang="it-IT" b="1" u="sng" dirty="0"/>
          </a:p>
          <a:p>
            <a:pPr algn="ctr"/>
            <a:r>
              <a:rPr lang="it-IT" b="1" u="sng" dirty="0"/>
              <a:t>Obiettivi affini o integrativi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acquisire le conoscenze di base e l’esperienza necessaria per diagnosticare e trattare anche chirurgicamente le patologie di competenza specialistica di più frequente riscontro in chirurgia generale o caratterizzate dall’indifferibilità di un trattamento in urgenza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 algn="just">
              <a:lnSpc>
                <a:spcPct val="150000"/>
              </a:lnSpc>
            </a:pPr>
            <a:endParaRPr lang="it-IT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riconoscere, diagnosticare ed impostare il trattamento definendo in una </a:t>
            </a:r>
            <a:r>
              <a:rPr lang="it-IT" sz="1600" u="sng" dirty="0"/>
              <a:t>visione complessiva </a:t>
            </a:r>
            <a:r>
              <a:rPr lang="it-IT" sz="1600" dirty="0"/>
              <a:t>la priorità nei casi di patologia o lesioni multiple, in pazienti che richiedono l’impiego necessario di </a:t>
            </a:r>
            <a:r>
              <a:rPr lang="it-IT" sz="1600" u="sng" dirty="0"/>
              <a:t>altri specialisti</a:t>
            </a:r>
          </a:p>
        </p:txBody>
      </p:sp>
    </p:spTree>
    <p:extLst>
      <p:ext uri="{BB962C8B-B14F-4D97-AF65-F5344CB8AC3E}">
        <p14:creationId xmlns:p14="http://schemas.microsoft.com/office/powerpoint/2010/main" val="338714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attività presso strutture del servizio sanitario nazionale, in Enti pubblici e aziende statali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attività di ricerca nei settori della medicina clinici o preclinici, sia nell'ambito di una carriera universitaria sia in Enti di ricerca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attività come libero professionista 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L'esercizio della professione è regolato dalle leggi dello Stato.</a:t>
            </a:r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Matteo </a:t>
            </a:r>
            <a:r>
              <a:rPr lang="it-IT" dirty="0" err="1"/>
              <a:t>Cescon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042987" y="4157610"/>
            <a:ext cx="7058025" cy="1440160"/>
          </a:xfrm>
        </p:spPr>
        <p:txBody>
          <a:bodyPr/>
          <a:lstStyle/>
          <a:p>
            <a:r>
              <a:rPr lang="it-IT" dirty="0"/>
              <a:t>E-mail: matteo.cescon@unibo.it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A83531E-93C6-5DE3-EC83-179A07DC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7" y="4867653"/>
            <a:ext cx="792088" cy="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6518358-1458-BF74-115E-393FC10FB2AB}"/>
              </a:ext>
            </a:extLst>
          </p:cNvPr>
          <p:cNvSpPr txBox="1"/>
          <p:nvPr/>
        </p:nvSpPr>
        <p:spPr>
          <a:xfrm>
            <a:off x="1079612" y="5026187"/>
            <a:ext cx="20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@mserenari85</a:t>
            </a:r>
          </a:p>
        </p:txBody>
      </p:sp>
      <p:pic>
        <p:nvPicPr>
          <p:cNvPr id="7" name="Picture 2" descr="LinkedIn - App su Google Play">
            <a:extLst>
              <a:ext uri="{FF2B5EF4-FFF2-40B4-BE49-F238E27FC236}">
                <a16:creationId xmlns:a16="http://schemas.microsoft.com/office/drawing/2014/main" id="{CB4313BC-7BD6-8D7A-BF55-9C07B774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394758"/>
            <a:ext cx="879248" cy="3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77D1BE6-4581-89E9-C50C-9FC87F780DD4}"/>
              </a:ext>
            </a:extLst>
          </p:cNvPr>
          <p:cNvSpPr txBox="1"/>
          <p:nvPr/>
        </p:nvSpPr>
        <p:spPr>
          <a:xfrm>
            <a:off x="1148566" y="5421117"/>
            <a:ext cx="20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Matteo Serenari</a:t>
            </a:r>
          </a:p>
        </p:txBody>
      </p:sp>
      <p:pic>
        <p:nvPicPr>
          <p:cNvPr id="9" name="Picture 4" descr="Gmail - App su Google Play">
            <a:extLst>
              <a:ext uri="{FF2B5EF4-FFF2-40B4-BE49-F238E27FC236}">
                <a16:creationId xmlns:a16="http://schemas.microsoft.com/office/drawing/2014/main" id="{DA78154E-DF04-22F1-5E43-453C6D9B0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3" y="5719660"/>
            <a:ext cx="579438" cy="4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DF2461B6-8C62-6F3E-E06F-05246B5AD59D}"/>
              </a:ext>
            </a:extLst>
          </p:cNvPr>
          <p:cNvSpPr txBox="1"/>
          <p:nvPr/>
        </p:nvSpPr>
        <p:spPr>
          <a:xfrm>
            <a:off x="1148567" y="5798450"/>
            <a:ext cx="33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matteo.serenari@gmail.com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78136" y="153991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908720"/>
            <a:ext cx="8424862" cy="5040559"/>
          </a:xfrm>
        </p:spPr>
        <p:txBody>
          <a:bodyPr/>
          <a:lstStyle/>
          <a:p>
            <a:r>
              <a:rPr lang="it-IT" sz="2400" b="1" u="sng" dirty="0"/>
              <a:t>I anno : 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it-IT" sz="2000" b="1" u="sng" dirty="0"/>
              <a:t>Lezioni frontali</a:t>
            </a:r>
            <a:r>
              <a:rPr lang="it-IT" sz="2000" b="1" dirty="0"/>
              <a:t>: </a:t>
            </a:r>
          </a:p>
          <a:p>
            <a:pPr marL="1428750" lvl="2" algn="just"/>
            <a:r>
              <a:rPr lang="it-IT" sz="1600" dirty="0"/>
              <a:t>Lezioni in lingua inglese</a:t>
            </a:r>
          </a:p>
          <a:p>
            <a:pPr marL="1428750" lvl="2" algn="just"/>
            <a:r>
              <a:rPr lang="it-IT" sz="1600" b="1" u="sng" dirty="0"/>
              <a:t>Grand rounds</a:t>
            </a:r>
            <a:r>
              <a:rPr lang="it-IT" sz="1600" dirty="0"/>
              <a:t>: lezione interattive su casi clinici e revisione della letteratura;</a:t>
            </a:r>
          </a:p>
          <a:p>
            <a:pPr marL="1428750" lvl="2" algn="just"/>
            <a:r>
              <a:rPr lang="it-IT" sz="1600" b="1" u="sng" dirty="0"/>
              <a:t>Journal club</a:t>
            </a:r>
            <a:r>
              <a:rPr lang="it-IT" sz="1600" dirty="0"/>
              <a:t>: revisione critica della letteratura scientifica per capitoli di patologia;</a:t>
            </a:r>
          </a:p>
          <a:p>
            <a:pPr marL="1428750" lvl="2" algn="just"/>
            <a:r>
              <a:rPr lang="it-IT" sz="1600" b="1" u="sng" dirty="0"/>
              <a:t>Uso del simulatore</a:t>
            </a:r>
            <a:r>
              <a:rPr lang="it-IT" sz="1600" dirty="0"/>
              <a:t>: principi di tecniche chirurgiche, laparoscopiche ed endoscopiche.</a:t>
            </a:r>
          </a:p>
          <a:p>
            <a:pPr algn="just"/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 : 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Lezioni frontali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1485900" lvl="2" indent="-342900" algn="just"/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chirurgia del fegato e dei trapianti d’organo, dei tumori pancreatici, chirurgia geriatrica; terapia delle patologie esofagee, epatiche e infiammatorie intestinali (etc..)</a:t>
            </a:r>
          </a:p>
          <a:p>
            <a:pPr marL="1485900" lvl="2" indent="-342900" algn="just"/>
            <a:r>
              <a:rPr lang="it-IT" sz="1600" dirty="0"/>
              <a:t>Journal club: revisione critica della letteratura scientifica per capitoli di patologia;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85900" lvl="2" indent="-342900" algn="just"/>
            <a:r>
              <a:rPr lang="it-IT" sz="1600" dirty="0"/>
              <a:t>Grand rounds: lezione interattive su casi clinici e revisione della letteratura;</a:t>
            </a:r>
          </a:p>
          <a:p>
            <a:pPr marL="1485900" lvl="2" indent="-342900" algn="just"/>
            <a:r>
              <a:rPr lang="it-IT" sz="1600" dirty="0"/>
              <a:t>Uso del simulatore: principi di tecniche chirurgiche, laparoscopiche ed endoscopiche. </a:t>
            </a:r>
          </a:p>
          <a:p>
            <a:pPr lvl="2" indent="0" algn="just">
              <a:buNone/>
            </a:pPr>
            <a:endParaRPr lang="it-IT" sz="1600" dirty="0"/>
          </a:p>
          <a:p>
            <a:pPr lvl="2" indent="0" algn="just">
              <a:buNone/>
            </a:pP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20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87589" y="188640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908720"/>
            <a:ext cx="8424862" cy="5040559"/>
          </a:xfrm>
        </p:spPr>
        <p:txBody>
          <a:bodyPr/>
          <a:lstStyle/>
          <a:p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2000" b="1" u="sng" dirty="0"/>
              <a:t>Lezioni frontali</a:t>
            </a:r>
            <a:r>
              <a:rPr lang="it-IT" sz="2000" b="1" dirty="0"/>
              <a:t>:</a:t>
            </a:r>
          </a:p>
          <a:p>
            <a:pPr marL="1428750" lvl="2" indent="-285750" algn="just"/>
            <a:r>
              <a:rPr lang="it-IT" sz="1600" dirty="0"/>
              <a:t>Chirurgia pediatrica, ginecologia, igiene, medicina interna, medicina legale, urologia; terapia chirurgica delle patologie polmonari;</a:t>
            </a:r>
          </a:p>
          <a:p>
            <a:pPr marL="1428750" lvl="2" algn="just"/>
            <a:r>
              <a:rPr lang="it-IT" sz="1600" dirty="0"/>
              <a:t>Journal club: revisione critica della letteratura scientifica per capitoli di patologia;</a:t>
            </a:r>
          </a:p>
          <a:p>
            <a:pPr marL="1485900" lvl="2" indent="-285750" algn="just"/>
            <a:r>
              <a:rPr lang="it-IT" sz="1600" dirty="0"/>
              <a:t>Grand rounds: lezione interattive su casi clinici e revisione della letteratura;</a:t>
            </a:r>
          </a:p>
          <a:p>
            <a:pPr marL="1485900" lvl="2" indent="-285750" algn="just"/>
            <a:r>
              <a:rPr lang="it-IT" sz="1600" dirty="0"/>
              <a:t>Uso del simulatore: principi di tecniche chirurgiche, laparoscopiche ed endoscopiche.</a:t>
            </a:r>
          </a:p>
          <a:p>
            <a:pPr marL="1200150" lvl="2" indent="0" algn="just">
              <a:buNone/>
            </a:pPr>
            <a:endParaRPr lang="it-IT" sz="1600" dirty="0"/>
          </a:p>
          <a:p>
            <a:endParaRPr lang="it-IT" sz="24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Lezioni frontali: </a:t>
            </a:r>
          </a:p>
          <a:p>
            <a:pPr marL="1428750" lvl="2" indent="-285750" algn="just"/>
            <a:r>
              <a:rPr lang="it-IT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Aneste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sia, cardiochirurgia, chirurgia vascolare, ortopedia, urologia. Terapia chirurgica dei traumi chiusi del torace, dell’addome e della pelvi femminile;</a:t>
            </a:r>
            <a:endParaRPr lang="it-IT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28750" lvl="2" algn="just"/>
            <a:r>
              <a:rPr lang="it-IT" sz="1600" dirty="0"/>
              <a:t>Journal club: revisione critica della letteratura scientifica per capitoli di patologia;</a:t>
            </a:r>
          </a:p>
          <a:p>
            <a:pPr marL="1485900" lvl="2" indent="-285750" algn="just"/>
            <a:r>
              <a:rPr lang="it-IT" sz="1600" dirty="0"/>
              <a:t>Grand rounds: lezione interattive su casi clinici e revisione della letteratura;</a:t>
            </a:r>
          </a:p>
          <a:p>
            <a:pPr marL="1200150" lvl="2" indent="0" algn="just">
              <a:buNone/>
            </a:pPr>
            <a:endParaRPr lang="it-IT" sz="16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87589" y="188640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908720"/>
            <a:ext cx="8424862" cy="5040559"/>
          </a:xfrm>
        </p:spPr>
        <p:txBody>
          <a:bodyPr/>
          <a:lstStyle/>
          <a:p>
            <a:r>
              <a:rPr lang="it-IT" sz="2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it-IT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anno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2000" b="1" u="sng" dirty="0"/>
              <a:t>Lezioni frontali</a:t>
            </a:r>
            <a:r>
              <a:rPr lang="it-IT" sz="2000" b="1" dirty="0"/>
              <a:t>:</a:t>
            </a:r>
          </a:p>
          <a:p>
            <a:pPr marL="1428750" lvl="2" algn="just"/>
            <a:r>
              <a:rPr lang="it-IT" sz="1600" dirty="0"/>
              <a:t>Clinica chirurgica dei trapianti di organi solidi, del colon retto e del pavimento pelvico, del tratto gastroenterico superiore, della patologia endocrino-pancreatica, della patologia oncologica del fegato, oncologica della mammella, delle urgenze chirurgiche;</a:t>
            </a:r>
          </a:p>
          <a:p>
            <a:pPr marL="1485900" lvl="2" indent="-285750" algn="just"/>
            <a:r>
              <a:rPr lang="it-IT" sz="1600" dirty="0"/>
              <a:t>Journal club: revisione critica della letteratura scientifica per capitoli di patologia;</a:t>
            </a:r>
          </a:p>
          <a:p>
            <a:pPr marL="1485900" lvl="2" indent="-285750" algn="just"/>
            <a:r>
              <a:rPr lang="it-IT" sz="1600" dirty="0"/>
              <a:t>Grand rounds: lezione interattive su casi clinici e revisione della letteratura;</a:t>
            </a:r>
          </a:p>
          <a:p>
            <a:pPr marL="1143000" lvl="1" indent="-342900" algn="just">
              <a:buFont typeface="Arial" panose="020B0604020202020204" pitchFamily="34" charset="0"/>
              <a:buChar char="•"/>
            </a:pPr>
            <a:r>
              <a:rPr lang="it-IT" sz="2000" b="1" u="sng" dirty="0"/>
              <a:t>Prova finale per tesi</a:t>
            </a:r>
          </a:p>
          <a:p>
            <a:endParaRPr lang="it-IT" sz="20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1102125"/>
            <a:ext cx="8424862" cy="4703139"/>
          </a:xfrm>
        </p:spPr>
        <p:txBody>
          <a:bodyPr/>
          <a:lstStyle/>
          <a:p>
            <a:r>
              <a:rPr lang="it-IT" sz="2000" b="1" dirty="0"/>
              <a:t>Strutture di sede</a:t>
            </a:r>
            <a:r>
              <a:rPr lang="it-IT" sz="2000" dirty="0"/>
              <a:t>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</a:rPr>
              <a:t>IRCCS POLICLINICO DI SANT’ ORSOLA BOLOGNA </a:t>
            </a:r>
          </a:p>
          <a:p>
            <a:endParaRPr lang="it-IT" sz="1600" dirty="0"/>
          </a:p>
          <a:p>
            <a:r>
              <a:rPr lang="it-IT" sz="2000" b="1" dirty="0"/>
              <a:t>Strutture collegate: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MAGGIORE "C.A. PIZZARDI«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BELLARIA BOLOGNA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AZIENDA USL BOLOGNA - (Bazzano, San Giovanni in Persiceto, Bentivoglio, Porretta Terme)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"DEGLI INFERMI " FAENZA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"MORGAGNI-PIERANTONI" FORLI'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"MAURIZIO BUFALINI" CESENA 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"SANTA MARIA DELLE CROCI» RAVENNA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OSPEDALE CIVILE NUOVO "S.MARIA DELLA SCALETTA» IMOLA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600" dirty="0"/>
              <a:t>AZIENDA USL DELLA ROMAGNA - Sovrastruttura Chirurgie Senologiche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600" b="1" dirty="0"/>
          </a:p>
          <a:p>
            <a:pPr lvl="1" indent="0">
              <a:buNone/>
            </a:pPr>
            <a:r>
              <a:rPr lang="it-IT" sz="2000" b="1" dirty="0"/>
              <a:t>PERIODO EXTRA-RETE FORMATIVA (max 18 mesi)</a:t>
            </a:r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3B13DB-C365-1A0A-BF97-FA55C34C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33" y="926270"/>
            <a:ext cx="3233936" cy="17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548680"/>
            <a:ext cx="8420400" cy="5949279"/>
          </a:xfrm>
        </p:spPr>
        <p:txBody>
          <a:bodyPr anchor="ctr"/>
          <a:lstStyle/>
          <a:p>
            <a:pPr algn="ctr"/>
            <a:r>
              <a:rPr lang="it-IT" dirty="0"/>
              <a:t>Acquisizione di conoscenze: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b="1" u="sng" dirty="0"/>
              <a:t>teoriche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b="1" u="sng" dirty="0"/>
              <a:t>scientifiche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b="1" u="sng" dirty="0"/>
              <a:t>professionali</a:t>
            </a:r>
          </a:p>
          <a:p>
            <a:pPr algn="ctr"/>
            <a:r>
              <a:rPr lang="it-IT" dirty="0"/>
              <a:t>nel campo della </a:t>
            </a:r>
            <a:r>
              <a:rPr lang="it-IT" b="1" u="sng" dirty="0"/>
              <a:t>fisiopatologia</a:t>
            </a:r>
            <a:r>
              <a:rPr lang="it-IT" dirty="0"/>
              <a:t>, della </a:t>
            </a:r>
            <a:r>
              <a:rPr lang="it-IT" b="1" u="sng" dirty="0"/>
              <a:t>semeiotica funzionale </a:t>
            </a:r>
            <a:r>
              <a:rPr lang="it-IT" dirty="0"/>
              <a:t>e </a:t>
            </a:r>
            <a:r>
              <a:rPr lang="it-IT" b="1" u="sng" dirty="0"/>
              <a:t>strumentale</a:t>
            </a:r>
            <a:r>
              <a:rPr lang="it-IT" dirty="0"/>
              <a:t> e della clinica chirurgica generale;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algn="ctr"/>
            <a:r>
              <a:rPr lang="it-IT" dirty="0"/>
              <a:t>Competenza nella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b="1" u="sng" dirty="0"/>
              <a:t>chirurgia d’urgenza</a:t>
            </a:r>
            <a:r>
              <a:rPr lang="it-IT" sz="1800" dirty="0"/>
              <a:t>, </a:t>
            </a:r>
            <a:r>
              <a:rPr lang="it-IT" sz="1800" b="1" u="sng" dirty="0"/>
              <a:t>pronto soccorso</a:t>
            </a:r>
            <a:r>
              <a:rPr lang="it-IT" sz="1800" dirty="0"/>
              <a:t> e del </a:t>
            </a:r>
            <a:r>
              <a:rPr lang="it-IT" sz="1800" b="1" u="sng" dirty="0"/>
              <a:t>trauma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1800" b="1" u="sng" dirty="0"/>
              <a:t>chirurgia dell’apparato digerente tradizionale</a:t>
            </a:r>
            <a:r>
              <a:rPr lang="it-IT" sz="1800" dirty="0"/>
              <a:t>, </a:t>
            </a:r>
            <a:r>
              <a:rPr lang="it-IT" sz="1800" b="1" u="sng" dirty="0"/>
              <a:t>endoscopica</a:t>
            </a:r>
            <a:r>
              <a:rPr lang="it-IT" sz="1800" dirty="0"/>
              <a:t> e </a:t>
            </a:r>
            <a:r>
              <a:rPr lang="it-IT" sz="1800" b="1" u="sng" dirty="0"/>
              <a:t>mini-invasiva</a:t>
            </a:r>
            <a:r>
              <a:rPr lang="it-IT" sz="1800" dirty="0"/>
              <a:t>, nella </a:t>
            </a:r>
            <a:r>
              <a:rPr lang="it-IT" sz="1800" b="1" u="sng" dirty="0" err="1"/>
              <a:t>endocrinochirurgia</a:t>
            </a:r>
            <a:r>
              <a:rPr lang="it-IT" sz="1800" dirty="0"/>
              <a:t>, nella </a:t>
            </a:r>
            <a:r>
              <a:rPr lang="it-IT" sz="1800" b="1" u="sng" dirty="0"/>
              <a:t>chirurgia oncologica</a:t>
            </a:r>
            <a:r>
              <a:rPr lang="it-IT" sz="1800" dirty="0"/>
              <a:t> e nella </a:t>
            </a:r>
            <a:r>
              <a:rPr lang="it-IT" sz="1800" b="1" u="sng" dirty="0"/>
              <a:t>chirurgia sostitutiva, ricostruttiva </a:t>
            </a:r>
            <a:r>
              <a:rPr lang="it-IT" sz="1800" dirty="0"/>
              <a:t>e </a:t>
            </a:r>
            <a:r>
              <a:rPr lang="it-IT" sz="1800" b="1" u="sng" dirty="0"/>
              <a:t>dei trapianti d’organo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94887-CF87-5F73-AA7B-A41AA308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FBE5B4-8C1B-8F26-A6AF-AC5B8B9C5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D4A75-84B0-5F87-9029-281CEACB1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8424862" cy="4320381"/>
          </a:xfrm>
        </p:spPr>
        <p:txBody>
          <a:bodyPr/>
          <a:lstStyle/>
          <a:p>
            <a:r>
              <a:rPr lang="it-IT" b="1" dirty="0"/>
              <a:t>Rotazioni cliniche ogni 6 mesi nei primi 3 anni tra: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dirty="0"/>
              <a:t>Chirurgia colo-rettale e upper-GI</a:t>
            </a:r>
          </a:p>
          <a:p>
            <a:pPr marL="285750" indent="-285750">
              <a:buFontTx/>
              <a:buChar char="-"/>
            </a:pPr>
            <a:r>
              <a:rPr lang="it-IT" dirty="0"/>
              <a:t>Chirurgia </a:t>
            </a:r>
            <a:r>
              <a:rPr lang="it-IT" dirty="0" err="1"/>
              <a:t>epato</a:t>
            </a:r>
            <a:r>
              <a:rPr lang="it-IT" dirty="0"/>
              <a:t>-biliare e dei trapianti</a:t>
            </a:r>
          </a:p>
          <a:p>
            <a:pPr marL="285750" indent="-285750">
              <a:buFontTx/>
              <a:buChar char="-"/>
            </a:pPr>
            <a:r>
              <a:rPr lang="it-IT" dirty="0"/>
              <a:t>Chirurgia endocrina e del pancreas</a:t>
            </a:r>
          </a:p>
          <a:p>
            <a:pPr marL="285750" indent="-285750">
              <a:buFontTx/>
              <a:buChar char="-"/>
            </a:pPr>
            <a:r>
              <a:rPr lang="it-IT" dirty="0"/>
              <a:t>Chirurgia di parete </a:t>
            </a:r>
          </a:p>
          <a:p>
            <a:pPr marL="285750" indent="-285750">
              <a:buFontTx/>
              <a:buChar char="-"/>
            </a:pPr>
            <a:r>
              <a:rPr lang="it-IT" dirty="0"/>
              <a:t>Chirurgia d’ urgenza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A14C38-BE8E-DFA5-2952-1FD2A084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500"/>
          <a:stretch/>
        </p:blipFill>
        <p:spPr>
          <a:xfrm>
            <a:off x="5292080" y="1268809"/>
            <a:ext cx="3748851" cy="43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D57D-D792-73EC-9C0C-89F7C370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76FF1C8-F787-8C7F-F112-64267D0B4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FA69D2-6484-4047-ED75-7D2C039D05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1124744"/>
            <a:ext cx="8424862" cy="4320381"/>
          </a:xfrm>
        </p:spPr>
        <p:txBody>
          <a:bodyPr/>
          <a:lstStyle/>
          <a:p>
            <a:r>
              <a:rPr lang="it-IT" b="1" dirty="0"/>
              <a:t>Compiti assistenziali dei medici in formazione</a:t>
            </a:r>
          </a:p>
          <a:p>
            <a:endParaRPr lang="it-IT" b="1" dirty="0"/>
          </a:p>
          <a:p>
            <a:r>
              <a:rPr lang="it-IT" dirty="0"/>
              <a:t>Suddivisi in tre livelli di autonomia:</a:t>
            </a:r>
          </a:p>
          <a:p>
            <a:r>
              <a:rPr lang="it-IT" dirty="0"/>
              <a:t>Autonomia 1: affiancamento</a:t>
            </a:r>
          </a:p>
          <a:p>
            <a:r>
              <a:rPr lang="it-IT" dirty="0"/>
              <a:t>Autonomia 2: collaborazione sotto supervisione</a:t>
            </a:r>
          </a:p>
          <a:p>
            <a:r>
              <a:rPr lang="it-IT" dirty="0"/>
              <a:t>Autonomia 3: attività autonome con supervisione pronta</a:t>
            </a:r>
          </a:p>
          <a:p>
            <a:endParaRPr lang="it-IT" dirty="0"/>
          </a:p>
          <a:p>
            <a:r>
              <a:rPr lang="it-IT" dirty="0"/>
              <a:t>Le attività devono essere coerenti con il piano formativo individuale e riportate in un Libretto personale di formazione.</a:t>
            </a:r>
          </a:p>
          <a:p>
            <a:endParaRPr lang="it-IT" dirty="0"/>
          </a:p>
          <a:p>
            <a:r>
              <a:rPr lang="it-IT" dirty="0"/>
              <a:t>L’impegno settimanale è di 38 ore, come per i medici del SSN.</a:t>
            </a:r>
          </a:p>
          <a:p>
            <a:endParaRPr lang="it-IT" dirty="0"/>
          </a:p>
          <a:p>
            <a:r>
              <a:rPr lang="it-IT" dirty="0"/>
              <a:t>I medici in formazione non possono sostituire il personale strutturato.</a:t>
            </a:r>
          </a:p>
        </p:txBody>
      </p:sp>
    </p:spTree>
    <p:extLst>
      <p:ext uri="{BB962C8B-B14F-4D97-AF65-F5344CB8AC3E}">
        <p14:creationId xmlns:p14="http://schemas.microsoft.com/office/powerpoint/2010/main" val="36267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A4C41-76C5-4177-25F2-12A94CE3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27A3B79-90C9-24F0-7BAE-D53ED8D96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260648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7F96939-14FD-D42B-2774-C995B693C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1999"/>
              </p:ext>
            </p:extLst>
          </p:nvPr>
        </p:nvGraphicFramePr>
        <p:xfrm>
          <a:off x="1115616" y="761980"/>
          <a:ext cx="6912768" cy="5334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2265109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9900986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639711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282190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720570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08618974"/>
                    </a:ext>
                  </a:extLst>
                </a:gridCol>
              </a:tblGrid>
              <a:tr h="193406">
                <a:tc>
                  <a:txBody>
                    <a:bodyPr/>
                    <a:lstStyle/>
                    <a:p>
                      <a:r>
                        <a:rPr lang="it-IT" sz="1200" b="1"/>
                        <a:t>Attività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I anno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II anno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III anno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IV anno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V anno</a:t>
                      </a:r>
                      <a:endParaRPr lang="it-IT" sz="1200"/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3362298714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r>
                        <a:rPr lang="it-IT" sz="1200"/>
                        <a:t>Assistenza al paziente ricoverato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1290987265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r>
                        <a:rPr lang="it-IT" sz="1200"/>
                        <a:t>Attività ambulatoriale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1352521"/>
                  </a:ext>
                </a:extLst>
              </a:tr>
              <a:tr h="338461">
                <a:tc>
                  <a:txBody>
                    <a:bodyPr/>
                    <a:lstStyle/>
                    <a:p>
                      <a:r>
                        <a:rPr lang="it-IT" sz="1200"/>
                        <a:t>Guardia medica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-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2725840244"/>
                  </a:ext>
                </a:extLst>
              </a:tr>
              <a:tr h="773625">
                <a:tc>
                  <a:txBody>
                    <a:bodyPr/>
                    <a:lstStyle/>
                    <a:p>
                      <a:r>
                        <a:rPr lang="it-IT" sz="1200"/>
                        <a:t>Partecipazione ad attività operatoria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 (osservazione)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 (aiuto)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2–3 (aiuto + primo operatore supervisionato)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 (primo operatore supervisionato)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 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492105149"/>
                  </a:ext>
                </a:extLst>
              </a:tr>
              <a:tr h="628570">
                <a:tc>
                  <a:txBody>
                    <a:bodyPr/>
                    <a:lstStyle/>
                    <a:p>
                      <a:r>
                        <a:rPr lang="it-IT" sz="1200"/>
                        <a:t>Gestione delle urgenze chirurgiche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-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2–3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3028581032"/>
                  </a:ext>
                </a:extLst>
              </a:tr>
              <a:tr h="628570">
                <a:tc>
                  <a:txBody>
                    <a:bodyPr/>
                    <a:lstStyle/>
                    <a:p>
                      <a:r>
                        <a:rPr lang="it-IT" sz="1200"/>
                        <a:t>Chirurgia ambulatoriale (piccoli interventi)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3270654108"/>
                  </a:ext>
                </a:extLst>
              </a:tr>
              <a:tr h="338461">
                <a:tc>
                  <a:txBody>
                    <a:bodyPr/>
                    <a:lstStyle/>
                    <a:p>
                      <a:r>
                        <a:rPr lang="it-IT" sz="1200"/>
                        <a:t>Endoscopia di base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2–3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1976806053"/>
                  </a:ext>
                </a:extLst>
              </a:tr>
              <a:tr h="483515">
                <a:tc>
                  <a:txBody>
                    <a:bodyPr/>
                    <a:lstStyle/>
                    <a:p>
                      <a:r>
                        <a:rPr lang="it-IT" sz="1200"/>
                        <a:t>Refertazione e cartelle cliniche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3775757685"/>
                  </a:ext>
                </a:extLst>
              </a:tr>
              <a:tr h="628570">
                <a:tc>
                  <a:txBody>
                    <a:bodyPr/>
                    <a:lstStyle/>
                    <a:p>
                      <a:r>
                        <a:rPr lang="it-IT" sz="1200"/>
                        <a:t>Ricerca clinica e attività scientifica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-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42246" marR="42246" marT="21123" marB="21123"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</a:t>
                      </a:r>
                    </a:p>
                  </a:txBody>
                  <a:tcPr marL="42246" marR="42246" marT="21123" marB="21123" anchor="ctr"/>
                </a:tc>
                <a:extLst>
                  <a:ext uri="{0D108BD9-81ED-4DB2-BD59-A6C34878D82A}">
                    <a16:rowId xmlns:a16="http://schemas.microsoft.com/office/drawing/2014/main" val="1764280632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2E4DC086-7D9E-CCB7-D143-70C9432B9A42}"/>
              </a:ext>
            </a:extLst>
          </p:cNvPr>
          <p:cNvSpPr/>
          <p:nvPr/>
        </p:nvSpPr>
        <p:spPr>
          <a:xfrm>
            <a:off x="971600" y="2348880"/>
            <a:ext cx="7128792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9336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1250</Words>
  <Application>Microsoft Office PowerPoint</Application>
  <PresentationFormat>Presentazione su schermo (4:3)</PresentationFormat>
  <Paragraphs>218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matteo serenari</cp:lastModifiedBy>
  <cp:revision>93</cp:revision>
  <dcterms:created xsi:type="dcterms:W3CDTF">2017-11-13T10:11:35Z</dcterms:created>
  <dcterms:modified xsi:type="dcterms:W3CDTF">2025-05-15T08:58:03Z</dcterms:modified>
</cp:coreProperties>
</file>